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8" r:id="rId3"/>
    <p:sldId id="269" r:id="rId4"/>
    <p:sldId id="257" r:id="rId5"/>
    <p:sldId id="258" r:id="rId6"/>
    <p:sldId id="259" r:id="rId7"/>
    <p:sldId id="260" r:id="rId8"/>
    <p:sldId id="261" r:id="rId9"/>
    <p:sldId id="262" r:id="rId10"/>
    <p:sldId id="264" r:id="rId11"/>
    <p:sldId id="265" r:id="rId12"/>
    <p:sldId id="266" r:id="rId13"/>
    <p:sldId id="270" r:id="rId14"/>
    <p:sldId id="271" r:id="rId15"/>
    <p:sldId id="280" r:id="rId16"/>
    <p:sldId id="272" r:id="rId17"/>
    <p:sldId id="273" r:id="rId18"/>
    <p:sldId id="267" r:id="rId19"/>
    <p:sldId id="275" r:id="rId20"/>
    <p:sldId id="276" r:id="rId21"/>
    <p:sldId id="277"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450" y="-90"/>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AC3C877-F0BE-4C65-B4CA-A7266333AB9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C3C877-F0BE-4C65-B4CA-A7266333AB93}"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D92C448-AFE4-4950-A07F-EF9C6B921B8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906425-2B39-4547-8A40-1EC821E2930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8A5A65B-758A-4F30-8AFA-02117C5D32A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DCCA223-76BC-449B-B16F-3CA4546AD11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8AB88FB-1E1A-4B17-B5B2-98DC300C328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2DE1A70-27F6-46AD-8E65-EDCDF5A025C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F7E2BEE-8445-48C3-BAA3-828FF75B1C1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6E4F289-D6FD-49EA-AAE4-2052012C58A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C2A3AAB-4776-42A2-803D-25A196FD45B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88E05F9-AA4B-4E4E-9BAB-F6039E403EB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5D1E8D9-0D5C-45B5-8CD1-6B24D42449E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3198017-0347-4C35-AB51-C4A279C2125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447800"/>
            <a:ext cx="7772400" cy="1470025"/>
          </a:xfrm>
          <a:ln>
            <a:solidFill>
              <a:srgbClr val="FF0066"/>
            </a:solidFill>
          </a:ln>
        </p:spPr>
        <p:txBody>
          <a:bodyPr/>
          <a:lstStyle/>
          <a:p>
            <a:r>
              <a:rPr lang="en-US" sz="6000" b="1">
                <a:solidFill>
                  <a:srgbClr val="FF0066"/>
                </a:solidFill>
                <a:effectLst>
                  <a:outerShdw blurRad="38100" dist="38100" dir="2700000" algn="tl">
                    <a:srgbClr val="000000"/>
                  </a:outerShdw>
                </a:effectLst>
                <a:latin typeface="Sylfaen" pitchFamily="18" charset="0"/>
              </a:rPr>
              <a:t>Food quality control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6200"/>
            <a:ext cx="8229600" cy="1143000"/>
          </a:xfrm>
        </p:spPr>
        <p:txBody>
          <a:bodyPr/>
          <a:lstStyle/>
          <a:p>
            <a:r>
              <a:rPr lang="en-US" sz="6000" u="sng">
                <a:solidFill>
                  <a:srgbClr val="FF0066"/>
                </a:solidFill>
              </a:rPr>
              <a:t>Regulations in India</a:t>
            </a:r>
          </a:p>
        </p:txBody>
      </p:sp>
      <p:sp>
        <p:nvSpPr>
          <p:cNvPr id="10243" name="Rectangle 3"/>
          <p:cNvSpPr>
            <a:spLocks noGrp="1" noChangeArrowheads="1"/>
          </p:cNvSpPr>
          <p:nvPr>
            <p:ph type="body" idx="1"/>
          </p:nvPr>
        </p:nvSpPr>
        <p:spPr>
          <a:xfrm>
            <a:off x="0" y="1295400"/>
            <a:ext cx="9144000" cy="5257800"/>
          </a:xfrm>
        </p:spPr>
        <p:txBody>
          <a:bodyPr/>
          <a:lstStyle/>
          <a:p>
            <a:pPr>
              <a:buClr>
                <a:srgbClr val="FF0066"/>
              </a:buClr>
              <a:buFont typeface="Arial" charset="0"/>
              <a:buNone/>
            </a:pPr>
            <a:r>
              <a:rPr lang="en-US" sz="3600">
                <a:solidFill>
                  <a:schemeClr val="bg1"/>
                </a:solidFill>
              </a:rPr>
              <a:t>Punishable if</a:t>
            </a:r>
          </a:p>
          <a:p>
            <a:pPr>
              <a:buClr>
                <a:srgbClr val="FF0066"/>
              </a:buClr>
              <a:buFont typeface="Arial" charset="0"/>
              <a:buChar char="☺"/>
            </a:pPr>
            <a:r>
              <a:rPr lang="en-US" sz="3600">
                <a:solidFill>
                  <a:schemeClr val="bg1"/>
                </a:solidFill>
              </a:rPr>
              <a:t>Food containing additive which is not permitted</a:t>
            </a:r>
          </a:p>
          <a:p>
            <a:pPr>
              <a:buClr>
                <a:srgbClr val="FF0066"/>
              </a:buClr>
              <a:buFont typeface="Arial" charset="0"/>
              <a:buChar char="☺"/>
            </a:pPr>
            <a:r>
              <a:rPr lang="en-US" sz="3600">
                <a:solidFill>
                  <a:schemeClr val="bg1"/>
                </a:solidFill>
              </a:rPr>
              <a:t>Exceeding the concentration of additives  used in the food</a:t>
            </a:r>
          </a:p>
          <a:p>
            <a:pPr>
              <a:buClr>
                <a:srgbClr val="FF0066"/>
              </a:buClr>
              <a:buFont typeface="Arial" charset="0"/>
              <a:buChar char="☺"/>
            </a:pPr>
            <a:r>
              <a:rPr lang="en-US" sz="3600">
                <a:solidFill>
                  <a:schemeClr val="bg1"/>
                </a:solidFill>
              </a:rPr>
              <a:t>Information on the  label gives false confidence among users</a:t>
            </a:r>
          </a:p>
          <a:p>
            <a:pPr>
              <a:buClr>
                <a:srgbClr val="FF0066"/>
              </a:buClr>
              <a:buFont typeface="Arial" charset="0"/>
              <a:buChar char="☺"/>
            </a:pPr>
            <a:r>
              <a:rPr lang="en-US" sz="3600">
                <a:solidFill>
                  <a:schemeClr val="bg1"/>
                </a:solidFill>
              </a:rPr>
              <a:t>FAO &amp; WHO Codex Alimentarius are its principal organs for control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76200"/>
            <a:ext cx="8229600" cy="1143000"/>
          </a:xfrm>
        </p:spPr>
        <p:txBody>
          <a:bodyPr/>
          <a:lstStyle/>
          <a:p>
            <a:r>
              <a:rPr lang="en-US" sz="6600" u="sng">
                <a:solidFill>
                  <a:srgbClr val="FF0066"/>
                </a:solidFill>
                <a:effectLst>
                  <a:outerShdw blurRad="38100" dist="38100" dir="2700000" algn="tl">
                    <a:srgbClr val="000000"/>
                  </a:outerShdw>
                </a:effectLst>
              </a:rPr>
              <a:t>Food adulteration </a:t>
            </a:r>
          </a:p>
        </p:txBody>
      </p:sp>
      <p:sp>
        <p:nvSpPr>
          <p:cNvPr id="11267" name="Rectangle 3"/>
          <p:cNvSpPr>
            <a:spLocks noGrp="1" noChangeArrowheads="1"/>
          </p:cNvSpPr>
          <p:nvPr>
            <p:ph type="body" idx="1"/>
          </p:nvPr>
        </p:nvSpPr>
        <p:spPr>
          <a:xfrm>
            <a:off x="76200" y="1295400"/>
            <a:ext cx="9067800" cy="4525963"/>
          </a:xfrm>
        </p:spPr>
        <p:txBody>
          <a:bodyPr/>
          <a:lstStyle/>
          <a:p>
            <a:endParaRPr lang="en-US" sz="3600">
              <a:solidFill>
                <a:schemeClr val="bg1"/>
              </a:solidFill>
            </a:endParaRPr>
          </a:p>
          <a:p>
            <a:r>
              <a:rPr lang="en-US" sz="3600">
                <a:solidFill>
                  <a:schemeClr val="bg1"/>
                </a:solidFill>
              </a:rPr>
              <a:t>Definition:   Mixing, substitution, abstraction, concealing the quality , putting up decomposed food for sale, misbranding or giving false labeling and addition of toxicants to food, which are having adverse effect on the health of the consumer is called as food adulteration.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
            <a:ext cx="8229600" cy="1143000"/>
          </a:xfrm>
        </p:spPr>
        <p:txBody>
          <a:bodyPr/>
          <a:lstStyle/>
          <a:p>
            <a:r>
              <a:rPr lang="en-US" sz="6000" u="sng">
                <a:solidFill>
                  <a:srgbClr val="FF0066"/>
                </a:solidFill>
              </a:rPr>
              <a:t>Disadvantages</a:t>
            </a:r>
          </a:p>
        </p:txBody>
      </p:sp>
      <p:sp>
        <p:nvSpPr>
          <p:cNvPr id="12291" name="Rectangle 3"/>
          <p:cNvSpPr>
            <a:spLocks noGrp="1" noChangeArrowheads="1"/>
          </p:cNvSpPr>
          <p:nvPr>
            <p:ph type="body" idx="1"/>
          </p:nvPr>
        </p:nvSpPr>
        <p:spPr>
          <a:xfrm>
            <a:off x="76200" y="1447800"/>
            <a:ext cx="8839200" cy="5181600"/>
          </a:xfrm>
        </p:spPr>
        <p:txBody>
          <a:bodyPr/>
          <a:lstStyle/>
          <a:p>
            <a:pPr>
              <a:buClr>
                <a:srgbClr val="FF0066"/>
              </a:buClr>
              <a:buFont typeface="Arial" charset="0"/>
              <a:buChar char="☺"/>
            </a:pPr>
            <a:r>
              <a:rPr lang="en-US" sz="4000">
                <a:solidFill>
                  <a:schemeClr val="bg1"/>
                </a:solidFill>
              </a:rPr>
              <a:t>Paying more money for a lower quality foodstuffs</a:t>
            </a:r>
          </a:p>
          <a:p>
            <a:pPr>
              <a:buClr>
                <a:srgbClr val="FF0066"/>
              </a:buClr>
              <a:buFont typeface="Arial" charset="0"/>
              <a:buChar char="☺"/>
            </a:pPr>
            <a:r>
              <a:rPr lang="en-US" sz="4000">
                <a:solidFill>
                  <a:schemeClr val="bg1"/>
                </a:solidFill>
              </a:rPr>
              <a:t>Some forms of adulteration are injurious to health</a:t>
            </a:r>
          </a:p>
          <a:p>
            <a:pPr>
              <a:buClr>
                <a:srgbClr val="FF0066"/>
              </a:buClr>
              <a:buFont typeface="Arial" charset="0"/>
              <a:buChar char="☺"/>
            </a:pPr>
            <a:r>
              <a:rPr lang="en-US" sz="4000">
                <a:solidFill>
                  <a:schemeClr val="bg1"/>
                </a:solidFill>
              </a:rPr>
              <a:t>Practices vary from one part of the country to another , from time to time.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52400"/>
            <a:ext cx="8229600" cy="1143000"/>
          </a:xfrm>
        </p:spPr>
        <p:txBody>
          <a:bodyPr/>
          <a:lstStyle/>
          <a:p>
            <a:r>
              <a:rPr lang="en-US" sz="6000" u="sng">
                <a:solidFill>
                  <a:srgbClr val="FF0066"/>
                </a:solidFill>
              </a:rPr>
              <a:t>Food adulterants</a:t>
            </a:r>
          </a:p>
        </p:txBody>
      </p:sp>
      <p:sp>
        <p:nvSpPr>
          <p:cNvPr id="17411" name="Rectangle 3"/>
          <p:cNvSpPr>
            <a:spLocks noGrp="1" noChangeArrowheads="1"/>
          </p:cNvSpPr>
          <p:nvPr>
            <p:ph type="body" idx="1"/>
          </p:nvPr>
        </p:nvSpPr>
        <p:spPr>
          <a:xfrm>
            <a:off x="76200" y="1219200"/>
            <a:ext cx="9067800" cy="5410200"/>
          </a:xfrm>
        </p:spPr>
        <p:txBody>
          <a:bodyPr/>
          <a:lstStyle/>
          <a:p>
            <a:pPr>
              <a:lnSpc>
                <a:spcPct val="90000"/>
              </a:lnSpc>
              <a:buClr>
                <a:srgbClr val="FF0066"/>
              </a:buClr>
              <a:buFont typeface="Wingdings" pitchFamily="2" charset="2"/>
              <a:buChar char="D"/>
            </a:pPr>
            <a:r>
              <a:rPr lang="en-US" sz="3600">
                <a:solidFill>
                  <a:schemeClr val="bg1"/>
                </a:solidFill>
              </a:rPr>
              <a:t>Extraneous matter  -  5% </a:t>
            </a:r>
          </a:p>
          <a:p>
            <a:pPr>
              <a:lnSpc>
                <a:spcPct val="90000"/>
              </a:lnSpc>
              <a:buClr>
                <a:srgbClr val="FF0066"/>
              </a:buClr>
              <a:buFont typeface="Wingdings" pitchFamily="2" charset="2"/>
              <a:buChar char="D"/>
            </a:pPr>
            <a:r>
              <a:rPr lang="en-US" sz="3600">
                <a:solidFill>
                  <a:schemeClr val="bg1"/>
                </a:solidFill>
              </a:rPr>
              <a:t>Insect damaged matter – 5%</a:t>
            </a:r>
          </a:p>
          <a:p>
            <a:pPr>
              <a:lnSpc>
                <a:spcPct val="90000"/>
              </a:lnSpc>
              <a:buClr>
                <a:srgbClr val="FF0066"/>
              </a:buClr>
              <a:buFont typeface="Wingdings" pitchFamily="2" charset="2"/>
              <a:buChar char="D"/>
            </a:pPr>
            <a:r>
              <a:rPr lang="en-US" sz="3600">
                <a:solidFill>
                  <a:schemeClr val="bg1"/>
                </a:solidFill>
              </a:rPr>
              <a:t>Ash insoluble in HCl. </a:t>
            </a:r>
          </a:p>
          <a:p>
            <a:pPr>
              <a:lnSpc>
                <a:spcPct val="90000"/>
              </a:lnSpc>
              <a:buClr>
                <a:srgbClr val="FF0066"/>
              </a:buClr>
              <a:buFont typeface="Wingdings" pitchFamily="2" charset="2"/>
              <a:buChar char="D"/>
            </a:pPr>
            <a:endParaRPr lang="en-US" sz="3600">
              <a:solidFill>
                <a:schemeClr val="bg1"/>
              </a:solidFill>
            </a:endParaRPr>
          </a:p>
          <a:p>
            <a:pPr>
              <a:lnSpc>
                <a:spcPct val="90000"/>
              </a:lnSpc>
              <a:buClr>
                <a:srgbClr val="FF0066"/>
              </a:buClr>
              <a:buFont typeface="Wingdings" pitchFamily="2" charset="2"/>
              <a:buChar char="D"/>
            </a:pPr>
            <a:r>
              <a:rPr lang="en-US" sz="3600">
                <a:solidFill>
                  <a:schemeClr val="bg1"/>
                </a:solidFill>
              </a:rPr>
              <a:t>Extraneous matter – max permissible limit </a:t>
            </a:r>
          </a:p>
          <a:p>
            <a:pPr>
              <a:lnSpc>
                <a:spcPct val="90000"/>
              </a:lnSpc>
              <a:buClr>
                <a:srgbClr val="FF0066"/>
              </a:buClr>
              <a:buFont typeface="Wingdings" pitchFamily="2" charset="2"/>
              <a:buChar char="D"/>
            </a:pPr>
            <a:r>
              <a:rPr lang="en-US" sz="3600">
                <a:solidFill>
                  <a:schemeClr val="bg1"/>
                </a:solidFill>
              </a:rPr>
              <a:t>Inorganic(2%) – dirt, dust, stones, lumps of earth</a:t>
            </a:r>
          </a:p>
          <a:p>
            <a:pPr>
              <a:lnSpc>
                <a:spcPct val="90000"/>
              </a:lnSpc>
              <a:buClr>
                <a:srgbClr val="FF0066"/>
              </a:buClr>
              <a:buFont typeface="Wingdings" pitchFamily="2" charset="2"/>
              <a:buChar char="D"/>
            </a:pPr>
            <a:r>
              <a:rPr lang="en-US" sz="3600">
                <a:solidFill>
                  <a:schemeClr val="bg1"/>
                </a:solidFill>
              </a:rPr>
              <a:t>Organic(3%) – foreign edible seeds, stems, stalks, straw, leaf matters, other food grains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76200"/>
            <a:ext cx="8229600" cy="1143000"/>
          </a:xfrm>
        </p:spPr>
        <p:txBody>
          <a:bodyPr/>
          <a:lstStyle/>
          <a:p>
            <a:r>
              <a:rPr lang="en-US" sz="6000" u="sng">
                <a:solidFill>
                  <a:srgbClr val="FF0066"/>
                </a:solidFill>
              </a:rPr>
              <a:t>Factors responsible</a:t>
            </a:r>
          </a:p>
        </p:txBody>
      </p:sp>
      <p:sp>
        <p:nvSpPr>
          <p:cNvPr id="18435" name="Rectangle 3"/>
          <p:cNvSpPr>
            <a:spLocks noGrp="1" noChangeArrowheads="1"/>
          </p:cNvSpPr>
          <p:nvPr>
            <p:ph type="body" idx="1"/>
          </p:nvPr>
        </p:nvSpPr>
        <p:spPr>
          <a:xfrm>
            <a:off x="76200" y="1143000"/>
            <a:ext cx="9067800" cy="5486400"/>
          </a:xfrm>
        </p:spPr>
        <p:txBody>
          <a:bodyPr/>
          <a:lstStyle/>
          <a:p>
            <a:pPr>
              <a:buClr>
                <a:srgbClr val="FF0066"/>
              </a:buClr>
              <a:buFont typeface="Wingdings" pitchFamily="2" charset="2"/>
              <a:buChar char="Ê"/>
            </a:pPr>
            <a:r>
              <a:rPr lang="en-US" sz="3600">
                <a:solidFill>
                  <a:srgbClr val="FF0066"/>
                </a:solidFill>
              </a:rPr>
              <a:t>Ignorance </a:t>
            </a:r>
            <a:r>
              <a:rPr lang="en-US" sz="3600">
                <a:solidFill>
                  <a:schemeClr val="bg1"/>
                </a:solidFill>
              </a:rPr>
              <a:t>–  metallic yellow or Rhodopsin B dye to color the sweets in villages </a:t>
            </a:r>
          </a:p>
          <a:p>
            <a:pPr lvl="1">
              <a:buClr>
                <a:srgbClr val="FF0066"/>
              </a:buClr>
              <a:buFont typeface="Wingdings" pitchFamily="2" charset="2"/>
              <a:buChar char="Ê"/>
            </a:pPr>
            <a:r>
              <a:rPr lang="en-US" sz="3200">
                <a:solidFill>
                  <a:schemeClr val="bg1"/>
                </a:solidFill>
              </a:rPr>
              <a:t>Storing food grains in pesticides stored bags</a:t>
            </a:r>
          </a:p>
          <a:p>
            <a:pPr lvl="1">
              <a:buClr>
                <a:srgbClr val="FF0066"/>
              </a:buClr>
              <a:buFont typeface="Wingdings" pitchFamily="2" charset="2"/>
              <a:buChar char="Ê"/>
            </a:pPr>
            <a:r>
              <a:rPr lang="en-US" sz="3200">
                <a:solidFill>
                  <a:srgbClr val="FF0066"/>
                </a:solidFill>
              </a:rPr>
              <a:t>Negligence</a:t>
            </a:r>
            <a:r>
              <a:rPr lang="en-US" sz="3200">
                <a:solidFill>
                  <a:schemeClr val="bg1"/>
                </a:solidFill>
              </a:rPr>
              <a:t> – cooking in un tinned vessels</a:t>
            </a:r>
          </a:p>
          <a:p>
            <a:pPr lvl="1">
              <a:buClr>
                <a:srgbClr val="FF0066"/>
              </a:buClr>
              <a:buFont typeface="Wingdings" pitchFamily="2" charset="2"/>
              <a:buChar char="Ê"/>
            </a:pPr>
            <a:r>
              <a:rPr lang="en-US" sz="3200">
                <a:solidFill>
                  <a:schemeClr val="bg1"/>
                </a:solidFill>
              </a:rPr>
              <a:t>Storing food articles in containers without covers</a:t>
            </a:r>
          </a:p>
          <a:p>
            <a:pPr>
              <a:buClr>
                <a:srgbClr val="FF0066"/>
              </a:buClr>
              <a:buFont typeface="Wingdings" pitchFamily="2" charset="2"/>
              <a:buChar char="Ê"/>
            </a:pPr>
            <a:r>
              <a:rPr lang="en-US" sz="3600">
                <a:solidFill>
                  <a:srgbClr val="FF0066"/>
                </a:solidFill>
              </a:rPr>
              <a:t>inadvertence &amp; Deliberate fraud</a:t>
            </a:r>
            <a:r>
              <a:rPr lang="en-US" sz="3600">
                <a:solidFill>
                  <a:schemeClr val="bg1"/>
                </a:solidFill>
              </a:rPr>
              <a:t> – cannot be easily  detected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228600" y="1066800"/>
            <a:ext cx="8610600" cy="5791200"/>
          </a:xfrm>
        </p:spPr>
        <p:txBody>
          <a:bodyPr/>
          <a:lstStyle/>
          <a:p>
            <a:pPr marL="609600" indent="-609600">
              <a:lnSpc>
                <a:spcPct val="90000"/>
              </a:lnSpc>
              <a:buFontTx/>
              <a:buNone/>
            </a:pPr>
            <a:r>
              <a:rPr lang="en-US" sz="3600">
                <a:solidFill>
                  <a:schemeClr val="bg1"/>
                </a:solidFill>
                <a:latin typeface="Monotype Corsiva" pitchFamily="66" charset="0"/>
                <a:cs typeface="Times New Roman" pitchFamily="18" charset="0"/>
              </a:rPr>
              <a:t>	Milk - Addition of water/removal of fat.</a:t>
            </a:r>
            <a:br>
              <a:rPr lang="en-US" sz="3600">
                <a:solidFill>
                  <a:schemeClr val="bg1"/>
                </a:solidFill>
                <a:latin typeface="Monotype Corsiva" pitchFamily="66" charset="0"/>
                <a:cs typeface="Times New Roman" pitchFamily="18" charset="0"/>
              </a:rPr>
            </a:br>
            <a:r>
              <a:rPr lang="en-US" sz="3600">
                <a:solidFill>
                  <a:schemeClr val="bg1"/>
                </a:solidFill>
                <a:latin typeface="Monotype Corsiva" pitchFamily="66" charset="0"/>
                <a:cs typeface="Times New Roman" pitchFamily="18" charset="0"/>
              </a:rPr>
              <a:t>Skim milk - soluble starch.</a:t>
            </a:r>
            <a:br>
              <a:rPr lang="en-US" sz="3600">
                <a:solidFill>
                  <a:schemeClr val="bg1"/>
                </a:solidFill>
                <a:latin typeface="Monotype Corsiva" pitchFamily="66" charset="0"/>
                <a:cs typeface="Times New Roman" pitchFamily="18" charset="0"/>
              </a:rPr>
            </a:br>
            <a:r>
              <a:rPr lang="en-US" sz="3600">
                <a:solidFill>
                  <a:schemeClr val="bg1"/>
                </a:solidFill>
                <a:latin typeface="Monotype Corsiva" pitchFamily="66" charset="0"/>
                <a:cs typeface="Times New Roman" pitchFamily="18" charset="0"/>
              </a:rPr>
              <a:t>Cream -foreign fats.</a:t>
            </a:r>
            <a:br>
              <a:rPr lang="en-US" sz="3600">
                <a:solidFill>
                  <a:schemeClr val="bg1"/>
                </a:solidFill>
                <a:latin typeface="Monotype Corsiva" pitchFamily="66" charset="0"/>
                <a:cs typeface="Times New Roman" pitchFamily="18" charset="0"/>
              </a:rPr>
            </a:br>
            <a:r>
              <a:rPr lang="en-US" sz="3600">
                <a:solidFill>
                  <a:schemeClr val="bg1"/>
                </a:solidFill>
                <a:latin typeface="Monotype Corsiva" pitchFamily="66" charset="0"/>
                <a:cs typeface="Times New Roman" pitchFamily="18" charset="0"/>
              </a:rPr>
              <a:t>Ghee -Hydrogenated fat/animal fat.</a:t>
            </a:r>
            <a:br>
              <a:rPr lang="en-US" sz="3600">
                <a:solidFill>
                  <a:schemeClr val="bg1"/>
                </a:solidFill>
                <a:latin typeface="Monotype Corsiva" pitchFamily="66" charset="0"/>
                <a:cs typeface="Times New Roman" pitchFamily="18" charset="0"/>
              </a:rPr>
            </a:br>
            <a:r>
              <a:rPr lang="en-US" sz="3600">
                <a:solidFill>
                  <a:schemeClr val="bg1"/>
                </a:solidFill>
                <a:latin typeface="Monotype Corsiva" pitchFamily="66" charset="0"/>
                <a:cs typeface="Times New Roman" pitchFamily="18" charset="0"/>
              </a:rPr>
              <a:t>Vegetable oils -Cheap/non edible oil like linseed, mineral oils.</a:t>
            </a:r>
            <a:br>
              <a:rPr lang="en-US" sz="3600">
                <a:solidFill>
                  <a:schemeClr val="bg1"/>
                </a:solidFill>
                <a:latin typeface="Monotype Corsiva" pitchFamily="66" charset="0"/>
                <a:cs typeface="Times New Roman" pitchFamily="18" charset="0"/>
              </a:rPr>
            </a:br>
            <a:r>
              <a:rPr lang="en-US" sz="3600">
                <a:solidFill>
                  <a:schemeClr val="bg1"/>
                </a:solidFill>
                <a:latin typeface="Monotype Corsiva" pitchFamily="66" charset="0"/>
                <a:cs typeface="Times New Roman" pitchFamily="18" charset="0"/>
              </a:rPr>
              <a:t>Wheat and rice -stones</a:t>
            </a:r>
            <a:br>
              <a:rPr lang="en-US" sz="3600">
                <a:solidFill>
                  <a:schemeClr val="bg1"/>
                </a:solidFill>
                <a:latin typeface="Monotype Corsiva" pitchFamily="66" charset="0"/>
                <a:cs typeface="Times New Roman" pitchFamily="18" charset="0"/>
              </a:rPr>
            </a:br>
            <a:r>
              <a:rPr lang="en-US" sz="3600">
                <a:solidFill>
                  <a:schemeClr val="bg1"/>
                </a:solidFill>
                <a:latin typeface="Monotype Corsiva" pitchFamily="66" charset="0"/>
                <a:cs typeface="Times New Roman" pitchFamily="18" charset="0"/>
              </a:rPr>
              <a:t>Bengal gram dhal -Kesari dhal.</a:t>
            </a:r>
            <a:br>
              <a:rPr lang="en-US" sz="3600">
                <a:solidFill>
                  <a:schemeClr val="bg1"/>
                </a:solidFill>
                <a:latin typeface="Monotype Corsiva" pitchFamily="66" charset="0"/>
                <a:cs typeface="Times New Roman" pitchFamily="18" charset="0"/>
              </a:rPr>
            </a:br>
            <a:r>
              <a:rPr lang="en-US" sz="3600">
                <a:solidFill>
                  <a:schemeClr val="bg1"/>
                </a:solidFill>
                <a:latin typeface="Monotype Corsiva" pitchFamily="66" charset="0"/>
                <a:cs typeface="Times New Roman" pitchFamily="18" charset="0"/>
              </a:rPr>
              <a:t>Chilli powder- Starch colored red by tar dye.</a:t>
            </a:r>
            <a:br>
              <a:rPr lang="en-US" sz="3600">
                <a:solidFill>
                  <a:schemeClr val="bg1"/>
                </a:solidFill>
                <a:latin typeface="Monotype Corsiva" pitchFamily="66" charset="0"/>
                <a:cs typeface="Times New Roman" pitchFamily="18" charset="0"/>
              </a:rPr>
            </a:br>
            <a:r>
              <a:rPr lang="en-US" sz="3600">
                <a:solidFill>
                  <a:schemeClr val="bg1"/>
                </a:solidFill>
                <a:latin typeface="Monotype Corsiva" pitchFamily="66" charset="0"/>
                <a:cs typeface="Times New Roman" pitchFamily="18" charset="0"/>
              </a:rPr>
              <a:t>Black pepper- Dried papaya seeds</a:t>
            </a:r>
            <a:br>
              <a:rPr lang="en-US" sz="3600">
                <a:solidFill>
                  <a:schemeClr val="bg1"/>
                </a:solidFill>
                <a:latin typeface="Monotype Corsiva" pitchFamily="66" charset="0"/>
                <a:cs typeface="Times New Roman" pitchFamily="18" charset="0"/>
              </a:rPr>
            </a:br>
            <a:r>
              <a:rPr lang="en-US" sz="3600">
                <a:solidFill>
                  <a:schemeClr val="bg1"/>
                </a:solidFill>
                <a:latin typeface="Monotype Corsiva" pitchFamily="66" charset="0"/>
                <a:cs typeface="Times New Roman" pitchFamily="18" charset="0"/>
              </a:rPr>
              <a:t>Honey -colored sugar syrup.</a:t>
            </a:r>
            <a:br>
              <a:rPr lang="en-US" sz="3600">
                <a:solidFill>
                  <a:schemeClr val="bg1"/>
                </a:solidFill>
                <a:latin typeface="Monotype Corsiva" pitchFamily="66" charset="0"/>
                <a:cs typeface="Times New Roman" pitchFamily="18" charset="0"/>
              </a:rPr>
            </a:br>
            <a:r>
              <a:rPr lang="en-US" sz="3600">
                <a:solidFill>
                  <a:schemeClr val="bg1"/>
                </a:solidFill>
                <a:latin typeface="Monotype Corsiva" pitchFamily="66" charset="0"/>
                <a:cs typeface="Times New Roman" pitchFamily="18" charset="0"/>
              </a:rPr>
              <a:t>Tea - exhausted tea leaves.</a:t>
            </a:r>
          </a:p>
        </p:txBody>
      </p:sp>
      <p:sp>
        <p:nvSpPr>
          <p:cNvPr id="30726" name="WordArt 6"/>
          <p:cNvSpPr>
            <a:spLocks noChangeArrowheads="1" noChangeShapeType="1" noTextEdit="1"/>
          </p:cNvSpPr>
          <p:nvPr/>
        </p:nvSpPr>
        <p:spPr bwMode="auto">
          <a:xfrm>
            <a:off x="1066800" y="76200"/>
            <a:ext cx="7391400" cy="715963"/>
          </a:xfrm>
          <a:prstGeom prst="rect">
            <a:avLst/>
          </a:prstGeom>
        </p:spPr>
        <p:txBody>
          <a:bodyPr wrap="none" fromWordArt="1">
            <a:prstTxWarp prst="textPlain">
              <a:avLst>
                <a:gd name="adj" fmla="val 50000"/>
              </a:avLst>
            </a:prstTxWarp>
          </a:bodyPr>
          <a:lstStyle/>
          <a:p>
            <a:r>
              <a:rPr lang="en-US" sz="2800" kern="10">
                <a:ln w="9525">
                  <a:solidFill>
                    <a:srgbClr val="0000FF"/>
                  </a:solidFill>
                  <a:round/>
                  <a:headEnd/>
                  <a:tailEnd/>
                </a:ln>
                <a:solidFill>
                  <a:srgbClr val="0000FF"/>
                </a:solidFill>
                <a:effectLst>
                  <a:outerShdw dist="45791" dir="2021404" algn="ctr" rotWithShape="0">
                    <a:srgbClr val="C0C0C0"/>
                  </a:outerShdw>
                </a:effectLst>
                <a:latin typeface="Times New Roman"/>
                <a:cs typeface="Times New Roman"/>
              </a:rPr>
              <a:t>Adulterants used in Food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52400"/>
            <a:ext cx="8229600" cy="1143000"/>
          </a:xfrm>
        </p:spPr>
        <p:txBody>
          <a:bodyPr/>
          <a:lstStyle/>
          <a:p>
            <a:r>
              <a:rPr lang="en-US" sz="6000" u="sng">
                <a:solidFill>
                  <a:srgbClr val="FF0066"/>
                </a:solidFill>
              </a:rPr>
              <a:t>Prevention – PFA </a:t>
            </a:r>
          </a:p>
        </p:txBody>
      </p:sp>
      <p:sp>
        <p:nvSpPr>
          <p:cNvPr id="19459" name="Rectangle 3"/>
          <p:cNvSpPr>
            <a:spLocks noGrp="1" noChangeArrowheads="1"/>
          </p:cNvSpPr>
          <p:nvPr>
            <p:ph type="body" idx="1"/>
          </p:nvPr>
        </p:nvSpPr>
        <p:spPr>
          <a:xfrm>
            <a:off x="152400" y="914400"/>
            <a:ext cx="9220200" cy="5486400"/>
          </a:xfrm>
        </p:spPr>
        <p:txBody>
          <a:bodyPr/>
          <a:lstStyle/>
          <a:p>
            <a:pPr>
              <a:buClr>
                <a:srgbClr val="FF0066"/>
              </a:buClr>
              <a:buFont typeface="Arial" charset="0"/>
              <a:buChar char="☺"/>
            </a:pPr>
            <a:r>
              <a:rPr lang="en-US" sz="4000">
                <a:solidFill>
                  <a:schemeClr val="bg1"/>
                </a:solidFill>
              </a:rPr>
              <a:t>Amended  in 1954, 1964, 1976, 1986</a:t>
            </a:r>
          </a:p>
          <a:p>
            <a:pPr>
              <a:buClr>
                <a:srgbClr val="FF0066"/>
              </a:buClr>
              <a:buFont typeface="Arial" charset="0"/>
              <a:buChar char="☺"/>
            </a:pPr>
            <a:r>
              <a:rPr lang="en-US" sz="4000" u="sng">
                <a:solidFill>
                  <a:schemeClr val="bg1"/>
                </a:solidFill>
                <a:effectLst>
                  <a:outerShdw blurRad="38100" dist="38100" dir="2700000" algn="tl">
                    <a:srgbClr val="000000"/>
                  </a:outerShdw>
                </a:effectLst>
              </a:rPr>
              <a:t>Objectives</a:t>
            </a:r>
            <a:r>
              <a:rPr lang="en-US" sz="4000">
                <a:solidFill>
                  <a:schemeClr val="bg1"/>
                </a:solidFill>
              </a:rPr>
              <a:t>: </a:t>
            </a:r>
          </a:p>
          <a:p>
            <a:pPr>
              <a:buClr>
                <a:srgbClr val="FF0066"/>
              </a:buClr>
              <a:buFont typeface="Arial" charset="0"/>
              <a:buChar char="☺"/>
            </a:pPr>
            <a:r>
              <a:rPr lang="en-US" sz="4000">
                <a:solidFill>
                  <a:schemeClr val="bg1"/>
                </a:solidFill>
              </a:rPr>
              <a:t>Protect the consumer against any health hazards arising out of adulteration</a:t>
            </a:r>
          </a:p>
          <a:p>
            <a:pPr>
              <a:buClr>
                <a:srgbClr val="FF0066"/>
              </a:buClr>
              <a:buFont typeface="Arial" charset="0"/>
              <a:buChar char="☺"/>
            </a:pPr>
            <a:r>
              <a:rPr lang="en-US" sz="4000">
                <a:solidFill>
                  <a:schemeClr val="bg1"/>
                </a:solidFill>
              </a:rPr>
              <a:t>Protect the consumer from fraudulent trade practices</a:t>
            </a:r>
          </a:p>
          <a:p>
            <a:pPr>
              <a:buClr>
                <a:srgbClr val="FF0066"/>
              </a:buClr>
              <a:buFont typeface="Arial" charset="0"/>
              <a:buChar char="☺"/>
            </a:pPr>
            <a:r>
              <a:rPr lang="en-US" sz="4000">
                <a:solidFill>
                  <a:schemeClr val="bg1"/>
                </a:solidFill>
              </a:rPr>
              <a:t>Ensure and enforce fair trace practices</a:t>
            </a:r>
          </a:p>
          <a:p>
            <a:pPr>
              <a:buClr>
                <a:srgbClr val="FF0066"/>
              </a:buClr>
              <a:buFont typeface="Arial" charset="0"/>
              <a:buChar char="☺"/>
            </a:pPr>
            <a:endParaRPr lang="en-US" sz="400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229600" cy="1143000"/>
          </a:xfrm>
        </p:spPr>
        <p:txBody>
          <a:bodyPr/>
          <a:lstStyle/>
          <a:p>
            <a:r>
              <a:rPr lang="en-US" sz="6000" u="sng">
                <a:solidFill>
                  <a:srgbClr val="FF0066"/>
                </a:solidFill>
              </a:rPr>
              <a:t>Functions of PFA</a:t>
            </a:r>
          </a:p>
        </p:txBody>
      </p:sp>
      <p:sp>
        <p:nvSpPr>
          <p:cNvPr id="20483" name="Rectangle 3"/>
          <p:cNvSpPr>
            <a:spLocks noGrp="1" noChangeArrowheads="1"/>
          </p:cNvSpPr>
          <p:nvPr>
            <p:ph type="body" idx="1"/>
          </p:nvPr>
        </p:nvSpPr>
        <p:spPr>
          <a:xfrm>
            <a:off x="76200" y="1219200"/>
            <a:ext cx="9067800" cy="5638800"/>
          </a:xfrm>
        </p:spPr>
        <p:txBody>
          <a:bodyPr/>
          <a:lstStyle/>
          <a:p>
            <a:pPr marL="609600" indent="-609600">
              <a:lnSpc>
                <a:spcPct val="90000"/>
              </a:lnSpc>
              <a:buClr>
                <a:srgbClr val="FF0066"/>
              </a:buClr>
              <a:buFont typeface="Arial" charset="0"/>
              <a:buNone/>
            </a:pPr>
            <a:r>
              <a:rPr lang="en-US" u="sng">
                <a:solidFill>
                  <a:schemeClr val="bg1"/>
                </a:solidFill>
                <a:effectLst>
                  <a:outerShdw blurRad="38100" dist="38100" dir="2700000" algn="tl">
                    <a:srgbClr val="000000"/>
                  </a:outerShdw>
                </a:effectLst>
              </a:rPr>
              <a:t>Ensure </a:t>
            </a:r>
          </a:p>
          <a:p>
            <a:pPr marL="609600" indent="-609600">
              <a:lnSpc>
                <a:spcPct val="90000"/>
              </a:lnSpc>
              <a:buClr>
                <a:srgbClr val="FF0066"/>
              </a:buClr>
              <a:buFont typeface="Arial" charset="0"/>
              <a:buChar char="☺"/>
            </a:pPr>
            <a:r>
              <a:rPr lang="en-US">
                <a:solidFill>
                  <a:schemeClr val="bg1"/>
                </a:solidFill>
              </a:rPr>
              <a:t>Manufacture or processing under strict hygienic conditions</a:t>
            </a:r>
          </a:p>
          <a:p>
            <a:pPr marL="609600" indent="-609600">
              <a:lnSpc>
                <a:spcPct val="90000"/>
              </a:lnSpc>
              <a:buClr>
                <a:srgbClr val="FF0066"/>
              </a:buClr>
              <a:buFont typeface="Arial" charset="0"/>
              <a:buChar char="☺"/>
            </a:pPr>
            <a:r>
              <a:rPr lang="en-US">
                <a:solidFill>
                  <a:schemeClr val="bg1"/>
                </a:solidFill>
              </a:rPr>
              <a:t>Retention of maximum nutritive value</a:t>
            </a:r>
          </a:p>
          <a:p>
            <a:pPr marL="609600" indent="-609600">
              <a:lnSpc>
                <a:spcPct val="90000"/>
              </a:lnSpc>
              <a:buClr>
                <a:srgbClr val="FF0066"/>
              </a:buClr>
              <a:buFont typeface="Arial" charset="0"/>
              <a:buChar char="☺"/>
            </a:pPr>
            <a:r>
              <a:rPr lang="en-US">
                <a:solidFill>
                  <a:schemeClr val="bg1"/>
                </a:solidFill>
              </a:rPr>
              <a:t>Freedom from toxic effects</a:t>
            </a:r>
          </a:p>
          <a:p>
            <a:pPr marL="609600" indent="-609600">
              <a:lnSpc>
                <a:spcPct val="90000"/>
              </a:lnSpc>
              <a:buClr>
                <a:srgbClr val="FF0066"/>
              </a:buClr>
              <a:buFont typeface="Arial" charset="0"/>
              <a:buChar char="☺"/>
            </a:pPr>
            <a:r>
              <a:rPr lang="en-US">
                <a:solidFill>
                  <a:schemeClr val="bg1"/>
                </a:solidFill>
              </a:rPr>
              <a:t>Elimination of contaminants of different kinds</a:t>
            </a:r>
          </a:p>
          <a:p>
            <a:pPr marL="609600" indent="-609600">
              <a:lnSpc>
                <a:spcPct val="90000"/>
              </a:lnSpc>
              <a:buClr>
                <a:srgbClr val="FF0066"/>
              </a:buClr>
              <a:buFont typeface="Arial" charset="0"/>
              <a:buChar char="☺"/>
            </a:pPr>
            <a:r>
              <a:rPr lang="en-US">
                <a:solidFill>
                  <a:schemeClr val="bg1"/>
                </a:solidFill>
              </a:rPr>
              <a:t>Packaging under sanitary conditions</a:t>
            </a:r>
          </a:p>
          <a:p>
            <a:pPr marL="609600" indent="-609600">
              <a:lnSpc>
                <a:spcPct val="90000"/>
              </a:lnSpc>
              <a:buClr>
                <a:srgbClr val="FF0066"/>
              </a:buClr>
              <a:buFont typeface="Arial" charset="0"/>
              <a:buChar char="☺"/>
            </a:pPr>
            <a:r>
              <a:rPr lang="en-US">
                <a:solidFill>
                  <a:schemeClr val="bg1"/>
                </a:solidFill>
              </a:rPr>
              <a:t>Marketing of food with suitable labeling  requirements ( nutritive value, weight, date of mfr, composition, instructions for use etc.)</a:t>
            </a:r>
          </a:p>
          <a:p>
            <a:pPr marL="609600" indent="-609600">
              <a:lnSpc>
                <a:spcPct val="90000"/>
              </a:lnSpc>
              <a:buClr>
                <a:srgbClr val="FF0066"/>
              </a:buClr>
              <a:buFont typeface="Arial" charset="0"/>
              <a:buChar char="☺"/>
            </a:pPr>
            <a:endParaRPr lang="en-US">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76200"/>
            <a:ext cx="9144000" cy="1143000"/>
          </a:xfrm>
        </p:spPr>
        <p:txBody>
          <a:bodyPr/>
          <a:lstStyle/>
          <a:p>
            <a:r>
              <a:rPr lang="en-US" sz="4800" u="sng">
                <a:solidFill>
                  <a:srgbClr val="FF0066"/>
                </a:solidFill>
              </a:rPr>
              <a:t>Actions at various Levels (PFA)</a:t>
            </a:r>
          </a:p>
        </p:txBody>
      </p:sp>
      <p:sp>
        <p:nvSpPr>
          <p:cNvPr id="13315" name="Rectangle 3"/>
          <p:cNvSpPr>
            <a:spLocks noGrp="1" noChangeArrowheads="1"/>
          </p:cNvSpPr>
          <p:nvPr>
            <p:ph type="body" idx="1"/>
          </p:nvPr>
        </p:nvSpPr>
        <p:spPr>
          <a:xfrm>
            <a:off x="76200" y="1143000"/>
            <a:ext cx="9372600" cy="5715000"/>
          </a:xfrm>
        </p:spPr>
        <p:txBody>
          <a:bodyPr/>
          <a:lstStyle/>
          <a:p>
            <a:pPr>
              <a:buClr>
                <a:srgbClr val="FF0066"/>
              </a:buClr>
              <a:buFont typeface="Wingdings" pitchFamily="2" charset="2"/>
              <a:buChar char="Ü"/>
            </a:pPr>
            <a:r>
              <a:rPr lang="en-US">
                <a:solidFill>
                  <a:schemeClr val="bg1"/>
                </a:solidFill>
              </a:rPr>
              <a:t>Central, state and local levels</a:t>
            </a:r>
          </a:p>
          <a:p>
            <a:pPr>
              <a:buClr>
                <a:srgbClr val="FF0066"/>
              </a:buClr>
              <a:buFont typeface="Wingdings" pitchFamily="2" charset="2"/>
              <a:buChar char="Ü"/>
            </a:pPr>
            <a:r>
              <a:rPr lang="en-US">
                <a:solidFill>
                  <a:srgbClr val="FF0066"/>
                </a:solidFill>
              </a:rPr>
              <a:t>Central level-</a:t>
            </a:r>
            <a:r>
              <a:rPr lang="en-US">
                <a:solidFill>
                  <a:schemeClr val="bg1"/>
                </a:solidFill>
              </a:rPr>
              <a:t> central committee for food standards.</a:t>
            </a:r>
          </a:p>
          <a:p>
            <a:pPr lvl="1">
              <a:buClr>
                <a:srgbClr val="FF0066"/>
              </a:buClr>
              <a:buFont typeface="Wingdings" pitchFamily="2" charset="2"/>
              <a:buChar char="Ü"/>
            </a:pPr>
            <a:r>
              <a:rPr lang="en-US">
                <a:solidFill>
                  <a:schemeClr val="bg1"/>
                </a:solidFill>
              </a:rPr>
              <a:t>Setting standards for foods, co ordination , monitoring and surveillance of program</a:t>
            </a:r>
          </a:p>
          <a:p>
            <a:pPr>
              <a:buClr>
                <a:srgbClr val="FF0066"/>
              </a:buClr>
              <a:buFont typeface="Wingdings" pitchFamily="2" charset="2"/>
              <a:buChar char="Ü"/>
            </a:pPr>
            <a:r>
              <a:rPr lang="en-US">
                <a:solidFill>
                  <a:srgbClr val="FF0066"/>
                </a:solidFill>
              </a:rPr>
              <a:t>State level-</a:t>
            </a:r>
            <a:r>
              <a:rPr lang="en-US">
                <a:solidFill>
                  <a:schemeClr val="bg1"/>
                </a:solidFill>
              </a:rPr>
              <a:t> implementation &amp; surveillance, training, laboratory services , analysis , punishments</a:t>
            </a:r>
          </a:p>
          <a:p>
            <a:pPr>
              <a:buClr>
                <a:srgbClr val="FF0066"/>
              </a:buClr>
              <a:buFont typeface="Wingdings" pitchFamily="2" charset="2"/>
              <a:buChar char="Ü"/>
            </a:pPr>
            <a:r>
              <a:rPr lang="en-US">
                <a:solidFill>
                  <a:srgbClr val="FF0066"/>
                </a:solidFill>
              </a:rPr>
              <a:t>Local level-</a:t>
            </a:r>
            <a:r>
              <a:rPr lang="en-US">
                <a:solidFill>
                  <a:schemeClr val="bg1"/>
                </a:solidFill>
              </a:rPr>
              <a:t> sample collection, enforcement, surveillance, inspection, education to public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274638"/>
            <a:ext cx="9144000" cy="1143000"/>
          </a:xfrm>
        </p:spPr>
        <p:txBody>
          <a:bodyPr/>
          <a:lstStyle/>
          <a:p>
            <a:r>
              <a:rPr lang="en-US" sz="5400" u="sng">
                <a:solidFill>
                  <a:srgbClr val="FF0066"/>
                </a:solidFill>
              </a:rPr>
              <a:t>Punishments for food adulteration </a:t>
            </a:r>
          </a:p>
        </p:txBody>
      </p:sp>
      <p:sp>
        <p:nvSpPr>
          <p:cNvPr id="24579" name="Rectangle 3"/>
          <p:cNvSpPr>
            <a:spLocks noGrp="1" noChangeArrowheads="1"/>
          </p:cNvSpPr>
          <p:nvPr>
            <p:ph type="body" idx="1"/>
          </p:nvPr>
        </p:nvSpPr>
        <p:spPr>
          <a:xfrm>
            <a:off x="76200" y="1874838"/>
            <a:ext cx="9067800" cy="4525962"/>
          </a:xfrm>
        </p:spPr>
        <p:txBody>
          <a:bodyPr/>
          <a:lstStyle/>
          <a:p>
            <a:pPr marL="609600" indent="-609600">
              <a:buClr>
                <a:srgbClr val="FF0066"/>
              </a:buClr>
              <a:buFontTx/>
              <a:buAutoNum type="arabicPeriod"/>
            </a:pPr>
            <a:r>
              <a:rPr lang="en-US">
                <a:solidFill>
                  <a:schemeClr val="bg1"/>
                </a:solidFill>
              </a:rPr>
              <a:t>Imprisonment  of 6 months with a fine  of            Rs 1000 </a:t>
            </a:r>
          </a:p>
          <a:p>
            <a:pPr marL="609600" indent="-609600">
              <a:buClr>
                <a:srgbClr val="FF0066"/>
              </a:buClr>
              <a:buFontTx/>
              <a:buAutoNum type="arabicPeriod"/>
            </a:pPr>
            <a:endParaRPr lang="en-US">
              <a:solidFill>
                <a:schemeClr val="bg1"/>
              </a:solidFill>
            </a:endParaRPr>
          </a:p>
          <a:p>
            <a:pPr marL="609600" indent="-609600">
              <a:buClr>
                <a:srgbClr val="FF0066"/>
              </a:buClr>
              <a:buFontTx/>
              <a:buAutoNum type="arabicPeriod"/>
            </a:pPr>
            <a:r>
              <a:rPr lang="en-US">
                <a:solidFill>
                  <a:schemeClr val="bg1"/>
                </a:solidFill>
              </a:rPr>
              <a:t>Harm or death as a result of food adulteration  -  life imprisonment with fine up to Rs 5000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6600" u="sng">
                <a:solidFill>
                  <a:srgbClr val="FF0066"/>
                </a:solidFill>
                <a:effectLst>
                  <a:outerShdw blurRad="38100" dist="38100" dir="2700000" algn="tl">
                    <a:srgbClr val="000000"/>
                  </a:outerShdw>
                </a:effectLst>
              </a:rPr>
              <a:t>Approaches </a:t>
            </a:r>
          </a:p>
        </p:txBody>
      </p:sp>
      <p:sp>
        <p:nvSpPr>
          <p:cNvPr id="15363" name="Rectangle 3"/>
          <p:cNvSpPr>
            <a:spLocks noGrp="1" noChangeArrowheads="1"/>
          </p:cNvSpPr>
          <p:nvPr>
            <p:ph type="body" idx="1"/>
          </p:nvPr>
        </p:nvSpPr>
        <p:spPr/>
        <p:txBody>
          <a:bodyPr/>
          <a:lstStyle/>
          <a:p>
            <a:pPr>
              <a:buClr>
                <a:srgbClr val="FF0066"/>
              </a:buClr>
              <a:buFont typeface="Arial" charset="0"/>
              <a:buChar char="☺"/>
            </a:pPr>
            <a:r>
              <a:rPr lang="en-US" sz="4000">
                <a:solidFill>
                  <a:schemeClr val="bg1"/>
                </a:solidFill>
              </a:rPr>
              <a:t>Scientific approach</a:t>
            </a:r>
          </a:p>
          <a:p>
            <a:pPr>
              <a:buClr>
                <a:srgbClr val="FF0066"/>
              </a:buClr>
              <a:buFont typeface="Arial" charset="0"/>
              <a:buChar char="☺"/>
            </a:pPr>
            <a:r>
              <a:rPr lang="en-US" sz="4000">
                <a:solidFill>
                  <a:schemeClr val="bg1"/>
                </a:solidFill>
              </a:rPr>
              <a:t>Administrative approach</a:t>
            </a:r>
          </a:p>
          <a:p>
            <a:pPr>
              <a:buClr>
                <a:srgbClr val="FF0066"/>
              </a:buClr>
              <a:buFont typeface="Arial" charset="0"/>
              <a:buChar char="☺"/>
            </a:pPr>
            <a:r>
              <a:rPr lang="en-US" sz="4000">
                <a:solidFill>
                  <a:schemeClr val="bg1"/>
                </a:solidFill>
              </a:rPr>
              <a:t>Legal approach</a:t>
            </a:r>
          </a:p>
          <a:p>
            <a:pPr>
              <a:buClr>
                <a:srgbClr val="FF0066"/>
              </a:buClr>
              <a:buFont typeface="Arial" charset="0"/>
              <a:buChar char="☺"/>
            </a:pPr>
            <a:r>
              <a:rPr lang="en-US" sz="4000">
                <a:solidFill>
                  <a:schemeClr val="bg1"/>
                </a:solidFill>
              </a:rPr>
              <a:t>Educational approach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ln>
            <a:solidFill>
              <a:srgbClr val="FF0066"/>
            </a:solidFill>
          </a:ln>
        </p:spPr>
        <p:txBody>
          <a:bodyPr/>
          <a:lstStyle/>
          <a:p>
            <a:r>
              <a:rPr lang="en-US" sz="5400" u="sng">
                <a:solidFill>
                  <a:srgbClr val="FF0066"/>
                </a:solidFill>
              </a:rPr>
              <a:t>Thought for the day</a:t>
            </a:r>
          </a:p>
        </p:txBody>
      </p:sp>
      <p:sp>
        <p:nvSpPr>
          <p:cNvPr id="25603" name="Rectangle 3"/>
          <p:cNvSpPr>
            <a:spLocks noGrp="1" noChangeArrowheads="1"/>
          </p:cNvSpPr>
          <p:nvPr>
            <p:ph type="body" idx="1"/>
          </p:nvPr>
        </p:nvSpPr>
        <p:spPr>
          <a:xfrm>
            <a:off x="0" y="1600200"/>
            <a:ext cx="9144000" cy="4525963"/>
          </a:xfrm>
        </p:spPr>
        <p:txBody>
          <a:bodyPr/>
          <a:lstStyle/>
          <a:p>
            <a:pPr algn="ctr">
              <a:buFontTx/>
              <a:buNone/>
            </a:pPr>
            <a:endParaRPr lang="en-US" sz="4000">
              <a:solidFill>
                <a:schemeClr val="bg1"/>
              </a:solidFill>
            </a:endParaRPr>
          </a:p>
          <a:p>
            <a:pPr algn="ctr">
              <a:buFontTx/>
              <a:buNone/>
            </a:pPr>
            <a:r>
              <a:rPr lang="en-US" sz="4000">
                <a:solidFill>
                  <a:schemeClr val="bg1"/>
                </a:solidFill>
              </a:rPr>
              <a:t>Creativity  begins with thinking different and progresses with acting different and</a:t>
            </a:r>
          </a:p>
          <a:p>
            <a:pPr algn="ctr">
              <a:buFontTx/>
              <a:buNone/>
            </a:pPr>
            <a:r>
              <a:rPr lang="en-US" sz="4000">
                <a:solidFill>
                  <a:schemeClr val="bg1"/>
                </a:solidFill>
              </a:rPr>
              <a:t> giving unique results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a:xfrm>
            <a:off x="457200" y="2895600"/>
            <a:ext cx="8229600" cy="1143000"/>
          </a:xfrm>
          <a:ln>
            <a:solidFill>
              <a:srgbClr val="FF0066"/>
            </a:solidFill>
          </a:ln>
        </p:spPr>
        <p:txBody>
          <a:bodyPr/>
          <a:lstStyle/>
          <a:p>
            <a:r>
              <a:rPr lang="en-US" sz="7200">
                <a:solidFill>
                  <a:schemeClr val="bg1"/>
                </a:solidFill>
                <a:effectLst>
                  <a:outerShdw blurRad="38100" dist="38100" dir="2700000" algn="tl">
                    <a:srgbClr val="000000"/>
                  </a:outerShdw>
                </a:effectLst>
              </a:rPr>
              <a:t>Thank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685800" y="990600"/>
            <a:ext cx="8229600" cy="4525963"/>
          </a:xfrm>
        </p:spPr>
        <p:txBody>
          <a:bodyPr/>
          <a:lstStyle/>
          <a:p>
            <a:pPr>
              <a:buClr>
                <a:srgbClr val="FF0066"/>
              </a:buClr>
              <a:buFont typeface="Arial" charset="0"/>
              <a:buChar char="☺"/>
            </a:pPr>
            <a:r>
              <a:rPr lang="en-US" sz="6000">
                <a:solidFill>
                  <a:schemeClr val="bg1"/>
                </a:solidFill>
              </a:rPr>
              <a:t>Food  fortification</a:t>
            </a:r>
          </a:p>
          <a:p>
            <a:pPr>
              <a:buClr>
                <a:srgbClr val="FF0066"/>
              </a:buClr>
              <a:buFont typeface="Arial" charset="0"/>
              <a:buChar char="☺"/>
            </a:pPr>
            <a:r>
              <a:rPr lang="en-US" sz="6000">
                <a:solidFill>
                  <a:schemeClr val="bg1"/>
                </a:solidFill>
              </a:rPr>
              <a:t>Food additives</a:t>
            </a:r>
          </a:p>
          <a:p>
            <a:pPr>
              <a:buClr>
                <a:srgbClr val="FF0066"/>
              </a:buClr>
              <a:buFont typeface="Arial" charset="0"/>
              <a:buChar char="☺"/>
            </a:pPr>
            <a:r>
              <a:rPr lang="en-US" sz="6000">
                <a:solidFill>
                  <a:schemeClr val="bg1"/>
                </a:solidFill>
              </a:rPr>
              <a:t>Food adulteration</a:t>
            </a:r>
          </a:p>
          <a:p>
            <a:pPr>
              <a:buClr>
                <a:srgbClr val="FF0066"/>
              </a:buClr>
              <a:buFont typeface="Arial" charset="0"/>
              <a:buChar char="☺"/>
            </a:pPr>
            <a:endParaRPr lang="en-US" sz="600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57200" y="76200"/>
            <a:ext cx="8229600" cy="1143000"/>
          </a:xfrm>
        </p:spPr>
        <p:txBody>
          <a:bodyPr/>
          <a:lstStyle/>
          <a:p>
            <a:r>
              <a:rPr lang="en-US" sz="6000" b="1" u="sng">
                <a:solidFill>
                  <a:srgbClr val="FF0066"/>
                </a:solidFill>
                <a:effectLst>
                  <a:outerShdw blurRad="38100" dist="38100" dir="2700000" algn="tl">
                    <a:srgbClr val="000000"/>
                  </a:outerShdw>
                </a:effectLst>
              </a:rPr>
              <a:t>Food Fortification</a:t>
            </a:r>
          </a:p>
        </p:txBody>
      </p:sp>
      <p:sp>
        <p:nvSpPr>
          <p:cNvPr id="3081" name="Rectangle 9"/>
          <p:cNvSpPr>
            <a:spLocks noGrp="1" noChangeArrowheads="1"/>
          </p:cNvSpPr>
          <p:nvPr>
            <p:ph type="body" idx="1"/>
          </p:nvPr>
        </p:nvSpPr>
        <p:spPr>
          <a:xfrm>
            <a:off x="76200" y="1570038"/>
            <a:ext cx="9067800" cy="4525962"/>
          </a:xfrm>
        </p:spPr>
        <p:txBody>
          <a:bodyPr/>
          <a:lstStyle/>
          <a:p>
            <a:pPr>
              <a:buClr>
                <a:srgbClr val="FF0066"/>
              </a:buClr>
              <a:buFont typeface="Arial" charset="0"/>
              <a:buChar char="☺"/>
            </a:pPr>
            <a:r>
              <a:rPr lang="en-US" sz="3600">
                <a:solidFill>
                  <a:schemeClr val="bg1"/>
                </a:solidFill>
              </a:rPr>
              <a:t>Food fortification is  the process  whereby nutrients are added to food           ( relatively in small quantities)  to maintain or improve the quality of the diet of a group , community or population.</a:t>
            </a:r>
          </a:p>
          <a:p>
            <a:pPr>
              <a:buClr>
                <a:srgbClr val="FF0066"/>
              </a:buClr>
              <a:buFont typeface="Arial" charset="0"/>
              <a:buChar char="☺"/>
            </a:pPr>
            <a:endParaRPr lang="en-US" sz="3600">
              <a:solidFill>
                <a:schemeClr val="bg1"/>
              </a:solidFill>
            </a:endParaRPr>
          </a:p>
          <a:p>
            <a:pPr>
              <a:buClr>
                <a:srgbClr val="FF0066"/>
              </a:buClr>
              <a:buFont typeface="Arial" charset="0"/>
              <a:buChar char="☺"/>
            </a:pPr>
            <a:r>
              <a:rPr lang="en-US" sz="3600">
                <a:solidFill>
                  <a:schemeClr val="bg1"/>
                </a:solidFill>
              </a:rPr>
              <a:t>It is a public health measure to prevent or control some nutritional disorders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6200"/>
            <a:ext cx="8229600" cy="1143000"/>
          </a:xfrm>
        </p:spPr>
        <p:txBody>
          <a:bodyPr/>
          <a:lstStyle/>
          <a:p>
            <a:r>
              <a:rPr lang="en-US" sz="5400" u="sng">
                <a:solidFill>
                  <a:srgbClr val="FF0066"/>
                </a:solidFill>
                <a:effectLst>
                  <a:outerShdw blurRad="38100" dist="38100" dir="2700000" algn="tl">
                    <a:srgbClr val="000000"/>
                  </a:outerShdw>
                </a:effectLst>
              </a:rPr>
              <a:t>Criteria  for fortification</a:t>
            </a:r>
          </a:p>
        </p:txBody>
      </p:sp>
      <p:sp>
        <p:nvSpPr>
          <p:cNvPr id="4099" name="Rectangle 3"/>
          <p:cNvSpPr>
            <a:spLocks noGrp="1" noChangeArrowheads="1"/>
          </p:cNvSpPr>
          <p:nvPr>
            <p:ph type="body" idx="1"/>
          </p:nvPr>
        </p:nvSpPr>
        <p:spPr>
          <a:xfrm>
            <a:off x="-76200" y="1219200"/>
            <a:ext cx="9372600" cy="5638800"/>
          </a:xfrm>
        </p:spPr>
        <p:txBody>
          <a:bodyPr/>
          <a:lstStyle/>
          <a:p>
            <a:pPr marL="609600" indent="-609600">
              <a:buClr>
                <a:srgbClr val="FF0066"/>
              </a:buClr>
              <a:buFontTx/>
              <a:buAutoNum type="arabicPeriod"/>
            </a:pPr>
            <a:r>
              <a:rPr lang="en-US" sz="3600">
                <a:solidFill>
                  <a:schemeClr val="bg1"/>
                </a:solidFill>
              </a:rPr>
              <a:t>Vehicle must be a part of the regular daily diet by relevant section of the  population.</a:t>
            </a:r>
          </a:p>
          <a:p>
            <a:pPr marL="609600" indent="-609600">
              <a:buClr>
                <a:srgbClr val="FF0066"/>
              </a:buClr>
              <a:buFontTx/>
              <a:buAutoNum type="arabicPeriod"/>
            </a:pPr>
            <a:r>
              <a:rPr lang="en-US" sz="3600">
                <a:solidFill>
                  <a:schemeClr val="bg1"/>
                </a:solidFill>
              </a:rPr>
              <a:t>Amount of nutrient added must provide an effective supplement for low consumers of the vehicle </a:t>
            </a:r>
          </a:p>
          <a:p>
            <a:pPr marL="609600" indent="-609600">
              <a:buClr>
                <a:srgbClr val="FF0066"/>
              </a:buClr>
              <a:buFontTx/>
              <a:buAutoNum type="arabicPeriod"/>
            </a:pPr>
            <a:r>
              <a:rPr lang="en-US" sz="3600">
                <a:solidFill>
                  <a:schemeClr val="bg1"/>
                </a:solidFill>
              </a:rPr>
              <a:t>Not harmful to high consumers </a:t>
            </a:r>
          </a:p>
          <a:p>
            <a:pPr marL="609600" indent="-609600">
              <a:buClr>
                <a:srgbClr val="FF0066"/>
              </a:buClr>
              <a:buFontTx/>
              <a:buAutoNum type="arabicPeriod"/>
            </a:pPr>
            <a:r>
              <a:rPr lang="en-US" sz="3600">
                <a:solidFill>
                  <a:schemeClr val="bg1"/>
                </a:solidFill>
              </a:rPr>
              <a:t>Do not cause noticeable change in the  taste, smell, appearance or consistency</a:t>
            </a:r>
          </a:p>
          <a:p>
            <a:pPr marL="609600" indent="-609600">
              <a:buClr>
                <a:srgbClr val="FF0066"/>
              </a:buClr>
              <a:buFontTx/>
              <a:buAutoNum type="arabicPeriod"/>
            </a:pPr>
            <a:r>
              <a:rPr lang="en-US" sz="3600">
                <a:solidFill>
                  <a:schemeClr val="bg1"/>
                </a:solidFill>
              </a:rPr>
              <a:t>Cost should be economical</a:t>
            </a:r>
          </a:p>
          <a:p>
            <a:pPr marL="609600" indent="-609600">
              <a:buClr>
                <a:srgbClr val="FF0066"/>
              </a:buClr>
              <a:buFontTx/>
              <a:buAutoNum type="arabicPeriod"/>
            </a:pPr>
            <a:endParaRPr lang="en-US" sz="360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6200"/>
            <a:ext cx="8229600" cy="1143000"/>
          </a:xfrm>
        </p:spPr>
        <p:txBody>
          <a:bodyPr/>
          <a:lstStyle/>
          <a:p>
            <a:r>
              <a:rPr lang="en-US" sz="6600" u="sng">
                <a:solidFill>
                  <a:srgbClr val="FF0066"/>
                </a:solidFill>
              </a:rPr>
              <a:t>Effectiveness </a:t>
            </a:r>
          </a:p>
        </p:txBody>
      </p:sp>
      <p:sp>
        <p:nvSpPr>
          <p:cNvPr id="5123" name="Rectangle 3"/>
          <p:cNvSpPr>
            <a:spLocks noGrp="1" noChangeArrowheads="1"/>
          </p:cNvSpPr>
          <p:nvPr>
            <p:ph type="body" idx="1"/>
          </p:nvPr>
        </p:nvSpPr>
        <p:spPr>
          <a:xfrm>
            <a:off x="0" y="1371600"/>
            <a:ext cx="9144000" cy="5486400"/>
          </a:xfrm>
        </p:spPr>
        <p:txBody>
          <a:bodyPr/>
          <a:lstStyle/>
          <a:p>
            <a:pPr>
              <a:buClr>
                <a:srgbClr val="FF0066"/>
              </a:buClr>
              <a:buFont typeface="Arial" charset="0"/>
              <a:buChar char="☺"/>
            </a:pPr>
            <a:r>
              <a:rPr lang="en-US">
                <a:solidFill>
                  <a:schemeClr val="bg1"/>
                </a:solidFill>
              </a:rPr>
              <a:t>Fluoridation of drinking water in endemic areas to prevent dental caries</a:t>
            </a:r>
          </a:p>
          <a:p>
            <a:pPr>
              <a:buClr>
                <a:srgbClr val="FF0066"/>
              </a:buClr>
              <a:buFont typeface="Arial" charset="0"/>
              <a:buChar char="☺"/>
            </a:pPr>
            <a:r>
              <a:rPr lang="en-US">
                <a:solidFill>
                  <a:schemeClr val="bg1"/>
                </a:solidFill>
              </a:rPr>
              <a:t>Iodisation of salt to prevent IDD</a:t>
            </a:r>
          </a:p>
          <a:p>
            <a:pPr>
              <a:buClr>
                <a:srgbClr val="FF0066"/>
              </a:buClr>
              <a:buFont typeface="Arial" charset="0"/>
              <a:buChar char="☺"/>
            </a:pPr>
            <a:r>
              <a:rPr lang="en-US">
                <a:solidFill>
                  <a:schemeClr val="bg1"/>
                </a:solidFill>
              </a:rPr>
              <a:t>Vitamin A fortification  of Vanaspathi </a:t>
            </a:r>
          </a:p>
          <a:p>
            <a:pPr>
              <a:buClr>
                <a:srgbClr val="FF0066"/>
              </a:buClr>
              <a:buFont typeface="Arial" charset="0"/>
              <a:buChar char="☺"/>
            </a:pPr>
            <a:r>
              <a:rPr lang="en-US">
                <a:solidFill>
                  <a:schemeClr val="bg1"/>
                </a:solidFill>
              </a:rPr>
              <a:t>Iron to salt or Flour</a:t>
            </a:r>
          </a:p>
          <a:p>
            <a:pPr>
              <a:buClr>
                <a:srgbClr val="FF0066"/>
              </a:buClr>
              <a:buFont typeface="Arial" charset="0"/>
              <a:buChar char="☺"/>
            </a:pPr>
            <a:endParaRPr lang="en-US">
              <a:solidFill>
                <a:schemeClr val="bg1"/>
              </a:solidFill>
            </a:endParaRPr>
          </a:p>
          <a:p>
            <a:pPr>
              <a:buClr>
                <a:srgbClr val="FF0066"/>
              </a:buClr>
              <a:buFont typeface="Arial" charset="0"/>
              <a:buChar char="☺"/>
            </a:pPr>
            <a:r>
              <a:rPr lang="en-US">
                <a:solidFill>
                  <a:schemeClr val="bg1"/>
                </a:solidFill>
              </a:rPr>
              <a:t>Food enrichment: Bread 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76200"/>
            <a:ext cx="8229600" cy="1143000"/>
          </a:xfrm>
        </p:spPr>
        <p:txBody>
          <a:bodyPr/>
          <a:lstStyle/>
          <a:p>
            <a:r>
              <a:rPr lang="en-US" sz="6000" u="sng">
                <a:solidFill>
                  <a:srgbClr val="FF0066"/>
                </a:solidFill>
              </a:rPr>
              <a:t>Food Additives</a:t>
            </a:r>
          </a:p>
        </p:txBody>
      </p:sp>
      <p:sp>
        <p:nvSpPr>
          <p:cNvPr id="6147" name="Rectangle 3"/>
          <p:cNvSpPr>
            <a:spLocks noGrp="1" noChangeArrowheads="1"/>
          </p:cNvSpPr>
          <p:nvPr>
            <p:ph type="body" idx="1"/>
          </p:nvPr>
        </p:nvSpPr>
        <p:spPr>
          <a:xfrm>
            <a:off x="0" y="1295400"/>
            <a:ext cx="9144000" cy="5562600"/>
          </a:xfrm>
        </p:spPr>
        <p:txBody>
          <a:bodyPr/>
          <a:lstStyle/>
          <a:p>
            <a:pPr>
              <a:buClr>
                <a:srgbClr val="FF0066"/>
              </a:buClr>
              <a:buFont typeface="Arial" charset="0"/>
              <a:buChar char="☺"/>
            </a:pPr>
            <a:r>
              <a:rPr lang="en-US" sz="3600">
                <a:solidFill>
                  <a:schemeClr val="bg1"/>
                </a:solidFill>
              </a:rPr>
              <a:t>Food additives are non nutritious substances which are added intentionally to food , generally  in small quantity to improve its appearance , flavor, texture of storage properties.</a:t>
            </a:r>
          </a:p>
          <a:p>
            <a:pPr>
              <a:buClr>
                <a:srgbClr val="FF0066"/>
              </a:buClr>
              <a:buFont typeface="Arial" charset="0"/>
              <a:buChar char="☺"/>
            </a:pPr>
            <a:r>
              <a:rPr lang="en-US" sz="3600">
                <a:solidFill>
                  <a:schemeClr val="bg1"/>
                </a:solidFill>
              </a:rPr>
              <a:t>This is the concept of  pickling or drying</a:t>
            </a:r>
          </a:p>
          <a:p>
            <a:pPr>
              <a:buClr>
                <a:srgbClr val="FF0066"/>
              </a:buClr>
              <a:buFont typeface="Arial" charset="0"/>
              <a:buChar char="☺"/>
            </a:pPr>
            <a:r>
              <a:rPr lang="en-US" sz="3600">
                <a:solidFill>
                  <a:schemeClr val="bg1"/>
                </a:solidFill>
              </a:rPr>
              <a:t>When it is in excess  amounts to adulteration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76200"/>
            <a:ext cx="8229600" cy="1143000"/>
          </a:xfrm>
        </p:spPr>
        <p:txBody>
          <a:bodyPr/>
          <a:lstStyle/>
          <a:p>
            <a:r>
              <a:rPr lang="en-US" sz="6000" u="sng">
                <a:solidFill>
                  <a:srgbClr val="FF0066"/>
                </a:solidFill>
              </a:rPr>
              <a:t>Food additives</a:t>
            </a:r>
          </a:p>
        </p:txBody>
      </p:sp>
      <p:sp>
        <p:nvSpPr>
          <p:cNvPr id="7171" name="Rectangle 3"/>
          <p:cNvSpPr>
            <a:spLocks noGrp="1" noChangeArrowheads="1"/>
          </p:cNvSpPr>
          <p:nvPr>
            <p:ph type="body" idx="1"/>
          </p:nvPr>
        </p:nvSpPr>
        <p:spPr>
          <a:xfrm>
            <a:off x="76200" y="1371600"/>
            <a:ext cx="9067800" cy="4525963"/>
          </a:xfrm>
        </p:spPr>
        <p:txBody>
          <a:bodyPr/>
          <a:lstStyle/>
          <a:p>
            <a:pPr>
              <a:buClr>
                <a:srgbClr val="FF0066"/>
              </a:buClr>
              <a:buFont typeface="Arial" charset="0"/>
              <a:buChar char="☺"/>
            </a:pPr>
            <a:r>
              <a:rPr lang="en-US" sz="4000">
                <a:solidFill>
                  <a:schemeClr val="bg1"/>
                </a:solidFill>
              </a:rPr>
              <a:t>Traditionally- Salt, Oil, Turmeric are used</a:t>
            </a:r>
          </a:p>
          <a:p>
            <a:pPr>
              <a:buClr>
                <a:srgbClr val="FF0066"/>
              </a:buClr>
              <a:buFont typeface="Arial" charset="0"/>
              <a:buNone/>
            </a:pPr>
            <a:endParaRPr lang="en-US" sz="4800">
              <a:solidFill>
                <a:schemeClr val="bg1"/>
              </a:solidFill>
            </a:endParaRPr>
          </a:p>
          <a:p>
            <a:pPr>
              <a:buClr>
                <a:srgbClr val="FF0066"/>
              </a:buClr>
              <a:buFont typeface="Arial" charset="0"/>
              <a:buChar char="☺"/>
            </a:pPr>
            <a:r>
              <a:rPr lang="en-US" sz="4000">
                <a:solidFill>
                  <a:schemeClr val="bg1"/>
                </a:solidFill>
              </a:rPr>
              <a:t>Modern Science- food processing industries  use more additives to increase shelf life of  food, improve taste, texture or colour.</a:t>
            </a:r>
          </a:p>
          <a:p>
            <a:pPr>
              <a:buClr>
                <a:srgbClr val="FF0066"/>
              </a:buClr>
              <a:buFont typeface="Arial" charset="0"/>
              <a:buChar char="☺"/>
            </a:pPr>
            <a:endParaRPr lang="en-US" sz="400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6200"/>
            <a:ext cx="8229600" cy="1143000"/>
          </a:xfrm>
        </p:spPr>
        <p:txBody>
          <a:bodyPr/>
          <a:lstStyle/>
          <a:p>
            <a:r>
              <a:rPr lang="en-US" sz="5400" u="sng">
                <a:solidFill>
                  <a:srgbClr val="FF0066"/>
                </a:solidFill>
              </a:rPr>
              <a:t>Classification of additives</a:t>
            </a:r>
          </a:p>
        </p:txBody>
      </p:sp>
      <p:sp>
        <p:nvSpPr>
          <p:cNvPr id="8195" name="Rectangle 3"/>
          <p:cNvSpPr>
            <a:spLocks noGrp="1" noChangeArrowheads="1"/>
          </p:cNvSpPr>
          <p:nvPr>
            <p:ph type="body" idx="1"/>
          </p:nvPr>
        </p:nvSpPr>
        <p:spPr>
          <a:xfrm>
            <a:off x="0" y="1295400"/>
            <a:ext cx="9144000" cy="5562600"/>
          </a:xfrm>
        </p:spPr>
        <p:txBody>
          <a:bodyPr/>
          <a:lstStyle/>
          <a:p>
            <a:pPr marL="609600" indent="-609600">
              <a:lnSpc>
                <a:spcPct val="90000"/>
              </a:lnSpc>
              <a:buClr>
                <a:srgbClr val="FF0066"/>
              </a:buClr>
              <a:buFontTx/>
              <a:buAutoNum type="arabicPeriod"/>
            </a:pPr>
            <a:r>
              <a:rPr lang="en-US" sz="3600">
                <a:solidFill>
                  <a:srgbClr val="FF0066"/>
                </a:solidFill>
              </a:rPr>
              <a:t>Coloring agents</a:t>
            </a:r>
            <a:r>
              <a:rPr lang="en-US" sz="3600">
                <a:solidFill>
                  <a:schemeClr val="bg1"/>
                </a:solidFill>
              </a:rPr>
              <a:t>: considered as safe for human consumption </a:t>
            </a:r>
          </a:p>
          <a:p>
            <a:pPr marL="609600" indent="-609600">
              <a:lnSpc>
                <a:spcPct val="90000"/>
              </a:lnSpc>
              <a:buClr>
                <a:srgbClr val="FF0066"/>
              </a:buClr>
              <a:buFontTx/>
              <a:buAutoNum type="arabicPeriod"/>
            </a:pPr>
            <a:r>
              <a:rPr lang="en-US" sz="3600">
                <a:solidFill>
                  <a:srgbClr val="FF0066"/>
                </a:solidFill>
              </a:rPr>
              <a:t>Flavoring agents</a:t>
            </a:r>
            <a:r>
              <a:rPr lang="en-US" sz="3600">
                <a:solidFill>
                  <a:schemeClr val="bg1"/>
                </a:solidFill>
              </a:rPr>
              <a:t>: sweeteners                        ( Saccharin), Preservatives( Sorbic acid, Sodium Benzoate), acidity imparting agents ( Citric acid, Acetic acid)</a:t>
            </a:r>
          </a:p>
          <a:p>
            <a:pPr marL="609600" indent="-609600">
              <a:lnSpc>
                <a:spcPct val="90000"/>
              </a:lnSpc>
              <a:buClr>
                <a:srgbClr val="FF0066"/>
              </a:buClr>
              <a:buFontTx/>
              <a:buAutoNum type="arabicPeriod"/>
            </a:pPr>
            <a:r>
              <a:rPr lang="en-US" sz="3600">
                <a:solidFill>
                  <a:schemeClr val="bg1"/>
                </a:solidFill>
              </a:rPr>
              <a:t>Pose health hazards among consumers -  contaminants through packing, processing steps, farming practices              ( insecticides)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730</Words>
  <Application>Microsoft Office PowerPoint</Application>
  <PresentationFormat>On-screen Show (4:3)</PresentationFormat>
  <Paragraphs>97</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Food quality control</vt:lpstr>
      <vt:lpstr>Approaches </vt:lpstr>
      <vt:lpstr>Slide 3</vt:lpstr>
      <vt:lpstr>Food Fortification</vt:lpstr>
      <vt:lpstr>Criteria  for fortification</vt:lpstr>
      <vt:lpstr>Effectiveness </vt:lpstr>
      <vt:lpstr>Food Additives</vt:lpstr>
      <vt:lpstr>Food additives</vt:lpstr>
      <vt:lpstr>Classification of additives</vt:lpstr>
      <vt:lpstr>Regulations in India</vt:lpstr>
      <vt:lpstr>Food adulteration </vt:lpstr>
      <vt:lpstr>Disadvantages</vt:lpstr>
      <vt:lpstr>Food adulterants</vt:lpstr>
      <vt:lpstr>Factors responsible</vt:lpstr>
      <vt:lpstr>Slide 15</vt:lpstr>
      <vt:lpstr>Prevention – PFA </vt:lpstr>
      <vt:lpstr>Functions of PFA</vt:lpstr>
      <vt:lpstr>Actions at various Levels (PFA)</vt:lpstr>
      <vt:lpstr>Punishments for food adulteration </vt:lpstr>
      <vt:lpstr>Thought for the day</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Fortification</dc:title>
  <dc:creator>prasad</dc:creator>
  <cp:lastModifiedBy>user</cp:lastModifiedBy>
  <cp:revision>61</cp:revision>
  <dcterms:created xsi:type="dcterms:W3CDTF">2009-05-22T10:38:18Z</dcterms:created>
  <dcterms:modified xsi:type="dcterms:W3CDTF">2016-02-13T06:57:32Z</dcterms:modified>
</cp:coreProperties>
</file>